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5" r:id="rId8"/>
    <p:sldId id="264" r:id="rId9"/>
    <p:sldId id="266"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59" d="100"/>
          <a:sy n="59" d="100"/>
        </p:scale>
        <p:origin x="7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C613F83-FA7D-4820-97FC-24F8D253118F}" type="datetimeFigureOut">
              <a:rPr lang="en-GB" smtClean="0"/>
              <a:t>21/10/2019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771CCF-5906-4095-A4CC-7E37FDBF7F01}" type="slidenum">
              <a:rPr lang="en-GB" smtClean="0"/>
              <a:t>‹#›</a:t>
            </a:fld>
            <a:endParaRPr lang="en-GB"/>
          </a:p>
        </p:txBody>
      </p:sp>
    </p:spTree>
    <p:extLst>
      <p:ext uri="{BB962C8B-B14F-4D97-AF65-F5344CB8AC3E}">
        <p14:creationId xmlns:p14="http://schemas.microsoft.com/office/powerpoint/2010/main" val="1827705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613F83-FA7D-4820-97FC-24F8D253118F}" type="datetimeFigureOut">
              <a:rPr lang="en-GB" smtClean="0"/>
              <a:t>21/10/2019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771CCF-5906-4095-A4CC-7E37FDBF7F01}" type="slidenum">
              <a:rPr lang="en-GB" smtClean="0"/>
              <a:t>‹#›</a:t>
            </a:fld>
            <a:endParaRPr lang="en-GB"/>
          </a:p>
        </p:txBody>
      </p:sp>
    </p:spTree>
    <p:extLst>
      <p:ext uri="{BB962C8B-B14F-4D97-AF65-F5344CB8AC3E}">
        <p14:creationId xmlns:p14="http://schemas.microsoft.com/office/powerpoint/2010/main" val="3047254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613F83-FA7D-4820-97FC-24F8D253118F}" type="datetimeFigureOut">
              <a:rPr lang="en-GB" smtClean="0"/>
              <a:t>21/10/2019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771CCF-5906-4095-A4CC-7E37FDBF7F01}" type="slidenum">
              <a:rPr lang="en-GB" smtClean="0"/>
              <a:t>‹#›</a:t>
            </a:fld>
            <a:endParaRPr lang="en-GB"/>
          </a:p>
        </p:txBody>
      </p:sp>
    </p:spTree>
    <p:extLst>
      <p:ext uri="{BB962C8B-B14F-4D97-AF65-F5344CB8AC3E}">
        <p14:creationId xmlns:p14="http://schemas.microsoft.com/office/powerpoint/2010/main" val="3889766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613F83-FA7D-4820-97FC-24F8D253118F}" type="datetimeFigureOut">
              <a:rPr lang="en-GB" smtClean="0"/>
              <a:t>21/10/2019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771CCF-5906-4095-A4CC-7E37FDBF7F01}" type="slidenum">
              <a:rPr lang="en-GB" smtClean="0"/>
              <a:t>‹#›</a:t>
            </a:fld>
            <a:endParaRPr lang="en-GB"/>
          </a:p>
        </p:txBody>
      </p:sp>
    </p:spTree>
    <p:extLst>
      <p:ext uri="{BB962C8B-B14F-4D97-AF65-F5344CB8AC3E}">
        <p14:creationId xmlns:p14="http://schemas.microsoft.com/office/powerpoint/2010/main" val="3559036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613F83-FA7D-4820-97FC-24F8D253118F}" type="datetimeFigureOut">
              <a:rPr lang="en-GB" smtClean="0"/>
              <a:t>21/10/2019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771CCF-5906-4095-A4CC-7E37FDBF7F01}" type="slidenum">
              <a:rPr lang="en-GB" smtClean="0"/>
              <a:t>‹#›</a:t>
            </a:fld>
            <a:endParaRPr lang="en-GB"/>
          </a:p>
        </p:txBody>
      </p:sp>
    </p:spTree>
    <p:extLst>
      <p:ext uri="{BB962C8B-B14F-4D97-AF65-F5344CB8AC3E}">
        <p14:creationId xmlns:p14="http://schemas.microsoft.com/office/powerpoint/2010/main" val="589216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C613F83-FA7D-4820-97FC-24F8D253118F}" type="datetimeFigureOut">
              <a:rPr lang="en-GB" smtClean="0"/>
              <a:t>21/10/2019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771CCF-5906-4095-A4CC-7E37FDBF7F01}" type="slidenum">
              <a:rPr lang="en-GB" smtClean="0"/>
              <a:t>‹#›</a:t>
            </a:fld>
            <a:endParaRPr lang="en-GB"/>
          </a:p>
        </p:txBody>
      </p:sp>
    </p:spTree>
    <p:extLst>
      <p:ext uri="{BB962C8B-B14F-4D97-AF65-F5344CB8AC3E}">
        <p14:creationId xmlns:p14="http://schemas.microsoft.com/office/powerpoint/2010/main" val="2099222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C613F83-FA7D-4820-97FC-24F8D253118F}" type="datetimeFigureOut">
              <a:rPr lang="en-GB" smtClean="0"/>
              <a:t>21/10/2019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771CCF-5906-4095-A4CC-7E37FDBF7F01}" type="slidenum">
              <a:rPr lang="en-GB" smtClean="0"/>
              <a:t>‹#›</a:t>
            </a:fld>
            <a:endParaRPr lang="en-GB"/>
          </a:p>
        </p:txBody>
      </p:sp>
    </p:spTree>
    <p:extLst>
      <p:ext uri="{BB962C8B-B14F-4D97-AF65-F5344CB8AC3E}">
        <p14:creationId xmlns:p14="http://schemas.microsoft.com/office/powerpoint/2010/main" val="2989063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C613F83-FA7D-4820-97FC-24F8D253118F}" type="datetimeFigureOut">
              <a:rPr lang="en-GB" smtClean="0"/>
              <a:t>21/10/2019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771CCF-5906-4095-A4CC-7E37FDBF7F01}" type="slidenum">
              <a:rPr lang="en-GB" smtClean="0"/>
              <a:t>‹#›</a:t>
            </a:fld>
            <a:endParaRPr lang="en-GB"/>
          </a:p>
        </p:txBody>
      </p:sp>
    </p:spTree>
    <p:extLst>
      <p:ext uri="{BB962C8B-B14F-4D97-AF65-F5344CB8AC3E}">
        <p14:creationId xmlns:p14="http://schemas.microsoft.com/office/powerpoint/2010/main" val="1063757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613F83-FA7D-4820-97FC-24F8D253118F}" type="datetimeFigureOut">
              <a:rPr lang="en-GB" smtClean="0"/>
              <a:t>21/10/2019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771CCF-5906-4095-A4CC-7E37FDBF7F01}" type="slidenum">
              <a:rPr lang="en-GB" smtClean="0"/>
              <a:t>‹#›</a:t>
            </a:fld>
            <a:endParaRPr lang="en-GB"/>
          </a:p>
        </p:txBody>
      </p:sp>
    </p:spTree>
    <p:extLst>
      <p:ext uri="{BB962C8B-B14F-4D97-AF65-F5344CB8AC3E}">
        <p14:creationId xmlns:p14="http://schemas.microsoft.com/office/powerpoint/2010/main" val="1039101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613F83-FA7D-4820-97FC-24F8D253118F}" type="datetimeFigureOut">
              <a:rPr lang="en-GB" smtClean="0"/>
              <a:t>21/10/2019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771CCF-5906-4095-A4CC-7E37FDBF7F01}" type="slidenum">
              <a:rPr lang="en-GB" smtClean="0"/>
              <a:t>‹#›</a:t>
            </a:fld>
            <a:endParaRPr lang="en-GB"/>
          </a:p>
        </p:txBody>
      </p:sp>
    </p:spTree>
    <p:extLst>
      <p:ext uri="{BB962C8B-B14F-4D97-AF65-F5344CB8AC3E}">
        <p14:creationId xmlns:p14="http://schemas.microsoft.com/office/powerpoint/2010/main" val="1921444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613F83-FA7D-4820-97FC-24F8D253118F}" type="datetimeFigureOut">
              <a:rPr lang="en-GB" smtClean="0"/>
              <a:t>21/10/2019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771CCF-5906-4095-A4CC-7E37FDBF7F01}" type="slidenum">
              <a:rPr lang="en-GB" smtClean="0"/>
              <a:t>‹#›</a:t>
            </a:fld>
            <a:endParaRPr lang="en-GB"/>
          </a:p>
        </p:txBody>
      </p:sp>
    </p:spTree>
    <p:extLst>
      <p:ext uri="{BB962C8B-B14F-4D97-AF65-F5344CB8AC3E}">
        <p14:creationId xmlns:p14="http://schemas.microsoft.com/office/powerpoint/2010/main" val="287955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613F83-FA7D-4820-97FC-24F8D253118F}" type="datetimeFigureOut">
              <a:rPr lang="en-GB" smtClean="0"/>
              <a:t>21/10/2019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771CCF-5906-4095-A4CC-7E37FDBF7F01}" type="slidenum">
              <a:rPr lang="en-GB" smtClean="0"/>
              <a:t>‹#›</a:t>
            </a:fld>
            <a:endParaRPr lang="en-GB"/>
          </a:p>
        </p:txBody>
      </p:sp>
    </p:spTree>
    <p:extLst>
      <p:ext uri="{BB962C8B-B14F-4D97-AF65-F5344CB8AC3E}">
        <p14:creationId xmlns:p14="http://schemas.microsoft.com/office/powerpoint/2010/main" val="71084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bing.com/images/search?view=detailV2&amp;ccid=%2bZTN8Lhy&amp;id=87FE4F72CD0343169D2E1560F2718C2EF0498C5B&amp;thid=OIP.-ZTN8LhySCchmk7STW9QuAHaE8&amp;mediaurl=https://campbonfire.com/wp-content/uploads/assets/new-activities/Bonfires-Over-30-activities.jpg&amp;exph=667&amp;expw=1000&amp;q=clip+art+party+around+the+bonfire&amp;simid=608015412362150580&amp;selectedIndex=153&amp;adlt=strict" TargetMode="Externa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t>Halloween</a:t>
            </a:r>
            <a:endParaRPr lang="en-GB" b="1" dirty="0"/>
          </a:p>
        </p:txBody>
      </p:sp>
      <p:sp>
        <p:nvSpPr>
          <p:cNvPr id="3" name="Subtitle 2"/>
          <p:cNvSpPr>
            <a:spLocks noGrp="1"/>
          </p:cNvSpPr>
          <p:nvPr>
            <p:ph type="subTitle" idx="1"/>
          </p:nvPr>
        </p:nvSpPr>
        <p:spPr/>
        <p:txBody>
          <a:bodyPr/>
          <a:lstStyle/>
          <a:p>
            <a:r>
              <a:rPr lang="en-GB" dirty="0" smtClean="0"/>
              <a:t>The History of Halloween in Ireland </a:t>
            </a:r>
          </a:p>
          <a:p>
            <a:endParaRPr lang="en-GB" dirty="0"/>
          </a:p>
        </p:txBody>
      </p:sp>
    </p:spTree>
    <p:extLst>
      <p:ext uri="{BB962C8B-B14F-4D97-AF65-F5344CB8AC3E}">
        <p14:creationId xmlns:p14="http://schemas.microsoft.com/office/powerpoint/2010/main" val="69013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10643" y="734786"/>
            <a:ext cx="4441371" cy="707886"/>
          </a:xfrm>
          <a:prstGeom prst="rect">
            <a:avLst/>
          </a:prstGeom>
          <a:no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Some of our worksheets on the History of Halloween.</a:t>
            </a:r>
            <a:endParaRPr lang="en-GB" sz="2000" b="1" dirty="0">
              <a:latin typeface="Arial" panose="020B0604020202020204" pitchFamily="34" charset="0"/>
              <a:cs typeface="Arial" panose="020B0604020202020204" pitchFamily="34" charset="0"/>
            </a:endParaRPr>
          </a:p>
        </p:txBody>
      </p:sp>
      <p:pic>
        <p:nvPicPr>
          <p:cNvPr id="3" name="Picture 2" descr="C:\Users\akirk875.C2KEN\AppData\Local\Microsoft\Windows\Temporary Internet Files\Content.Word\IMG_066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4843" y="1671728"/>
            <a:ext cx="6613071" cy="4516800"/>
          </a:xfrm>
          <a:prstGeom prst="rect">
            <a:avLst/>
          </a:prstGeom>
          <a:noFill/>
          <a:ln>
            <a:noFill/>
          </a:ln>
        </p:spPr>
      </p:pic>
    </p:spTree>
    <p:extLst>
      <p:ext uri="{BB962C8B-B14F-4D97-AF65-F5344CB8AC3E}">
        <p14:creationId xmlns:p14="http://schemas.microsoft.com/office/powerpoint/2010/main" val="2332391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4415" y="685799"/>
            <a:ext cx="3526971" cy="461665"/>
          </a:xfrm>
          <a:prstGeom prst="rect">
            <a:avLst/>
          </a:prstGeom>
          <a:noFill/>
        </p:spPr>
        <p:txBody>
          <a:bodyPr wrap="square" rtlCol="0">
            <a:spAutoFit/>
          </a:bodyPr>
          <a:lstStyle/>
          <a:p>
            <a:r>
              <a:rPr lang="en-GB" sz="2400" b="1" dirty="0" smtClean="0">
                <a:latin typeface="Arial" panose="020B0604020202020204" pitchFamily="34" charset="0"/>
                <a:cs typeface="Arial" panose="020B0604020202020204" pitchFamily="34" charset="0"/>
              </a:rPr>
              <a:t>Years and Years ago</a:t>
            </a:r>
            <a:endParaRPr lang="en-GB" sz="2400" b="1" dirty="0">
              <a:latin typeface="Arial" panose="020B0604020202020204" pitchFamily="34" charset="0"/>
              <a:cs typeface="Arial" panose="020B0604020202020204" pitchFamily="34" charset="0"/>
            </a:endParaRPr>
          </a:p>
        </p:txBody>
      </p:sp>
      <p:sp>
        <p:nvSpPr>
          <p:cNvPr id="3" name="TextBox 2"/>
          <p:cNvSpPr txBox="1"/>
          <p:nvPr/>
        </p:nvSpPr>
        <p:spPr>
          <a:xfrm>
            <a:off x="2334986" y="1899557"/>
            <a:ext cx="8572500" cy="4524315"/>
          </a:xfrm>
          <a:prstGeom prst="rect">
            <a:avLst/>
          </a:prstGeom>
          <a:noFill/>
        </p:spPr>
        <p:txBody>
          <a:bodyPr wrap="square" rtlCol="0">
            <a:spAutoFit/>
          </a:bodyPr>
          <a:lstStyle/>
          <a:p>
            <a:r>
              <a:rPr lang="en-GB" sz="2400" b="1" dirty="0" smtClean="0">
                <a:latin typeface="Arial" panose="020B0604020202020204" pitchFamily="34" charset="0"/>
                <a:cs typeface="Arial" panose="020B0604020202020204" pitchFamily="34" charset="0"/>
              </a:rPr>
              <a:t>Two thousand years ago (2000) in the time of the Celts and Druids.  </a:t>
            </a:r>
          </a:p>
          <a:p>
            <a:endParaRPr lang="en-GB" sz="2400" b="1" dirty="0">
              <a:latin typeface="Arial" panose="020B0604020202020204" pitchFamily="34" charset="0"/>
              <a:cs typeface="Arial" panose="020B0604020202020204" pitchFamily="34" charset="0"/>
            </a:endParaRPr>
          </a:p>
          <a:p>
            <a:endParaRPr lang="en-GB" sz="2400" b="1" dirty="0" smtClean="0">
              <a:latin typeface="Arial" panose="020B0604020202020204" pitchFamily="34" charset="0"/>
              <a:cs typeface="Arial" panose="020B0604020202020204" pitchFamily="34" charset="0"/>
            </a:endParaRPr>
          </a:p>
          <a:p>
            <a:endParaRPr lang="en-GB" sz="2400" b="1" dirty="0">
              <a:latin typeface="Arial" panose="020B0604020202020204" pitchFamily="34" charset="0"/>
              <a:cs typeface="Arial" panose="020B0604020202020204" pitchFamily="34" charset="0"/>
            </a:endParaRPr>
          </a:p>
          <a:p>
            <a:r>
              <a:rPr lang="en-GB" sz="2400" b="1" dirty="0" smtClean="0">
                <a:latin typeface="Arial" panose="020B0604020202020204" pitchFamily="34" charset="0"/>
                <a:cs typeface="Arial" panose="020B0604020202020204" pitchFamily="34" charset="0"/>
              </a:rPr>
              <a:t>The new year in Ireland, France and Britain started on the 1</a:t>
            </a:r>
            <a:r>
              <a:rPr lang="en-GB" sz="2400" b="1" baseline="30000" dirty="0" smtClean="0">
                <a:latin typeface="Arial" panose="020B0604020202020204" pitchFamily="34" charset="0"/>
                <a:cs typeface="Arial" panose="020B0604020202020204" pitchFamily="34" charset="0"/>
              </a:rPr>
              <a:t>st</a:t>
            </a:r>
            <a:r>
              <a:rPr lang="en-GB" sz="2400" b="1" dirty="0" smtClean="0">
                <a:latin typeface="Arial" panose="020B0604020202020204" pitchFamily="34" charset="0"/>
                <a:cs typeface="Arial" panose="020B0604020202020204" pitchFamily="34" charset="0"/>
              </a:rPr>
              <a:t> November.</a:t>
            </a:r>
          </a:p>
          <a:p>
            <a:endParaRPr lang="en-GB" sz="2400" b="1" dirty="0">
              <a:latin typeface="Arial" panose="020B0604020202020204" pitchFamily="34" charset="0"/>
              <a:cs typeface="Arial" panose="020B0604020202020204" pitchFamily="34" charset="0"/>
            </a:endParaRPr>
          </a:p>
          <a:p>
            <a:r>
              <a:rPr lang="en-GB" sz="2400" b="1" dirty="0" smtClean="0">
                <a:latin typeface="Arial" panose="020B0604020202020204" pitchFamily="34" charset="0"/>
                <a:cs typeface="Arial" panose="020B0604020202020204" pitchFamily="34" charset="0"/>
              </a:rPr>
              <a:t>At the end of summer after the harvest they burnt all the old wood and stalks in bonfires.</a:t>
            </a:r>
          </a:p>
          <a:p>
            <a:endParaRPr lang="en-GB" sz="2400" b="1" dirty="0">
              <a:latin typeface="Arial" panose="020B0604020202020204" pitchFamily="34" charset="0"/>
              <a:cs typeface="Arial" panose="020B0604020202020204" pitchFamily="34" charset="0"/>
            </a:endParaRPr>
          </a:p>
          <a:p>
            <a:endParaRPr lang="en-GB" sz="2400" b="1" dirty="0">
              <a:latin typeface="Arial" panose="020B0604020202020204" pitchFamily="34" charset="0"/>
              <a:cs typeface="Arial" panose="020B0604020202020204" pitchFamily="34" charset="0"/>
            </a:endParaRPr>
          </a:p>
        </p:txBody>
      </p:sp>
      <p:pic>
        <p:nvPicPr>
          <p:cNvPr id="4" name="Picture 3" descr="See the source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0150" y="2498408"/>
            <a:ext cx="1782536" cy="1126535"/>
          </a:xfrm>
          <a:prstGeom prst="rect">
            <a:avLst/>
          </a:prstGeom>
          <a:noFill/>
          <a:ln>
            <a:noFill/>
          </a:ln>
        </p:spPr>
      </p:pic>
    </p:spTree>
    <p:extLst>
      <p:ext uri="{BB962C8B-B14F-4D97-AF65-F5344CB8AC3E}">
        <p14:creationId xmlns:p14="http://schemas.microsoft.com/office/powerpoint/2010/main" val="261829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4415" y="685799"/>
            <a:ext cx="3526971" cy="461665"/>
          </a:xfrm>
          <a:prstGeom prst="rect">
            <a:avLst/>
          </a:prstGeom>
          <a:noFill/>
        </p:spPr>
        <p:txBody>
          <a:bodyPr wrap="square" rtlCol="0">
            <a:spAutoFit/>
          </a:bodyPr>
          <a:lstStyle/>
          <a:p>
            <a:r>
              <a:rPr lang="en-GB" sz="2400" b="1" dirty="0" smtClean="0">
                <a:latin typeface="Arial" panose="020B0604020202020204" pitchFamily="34" charset="0"/>
                <a:cs typeface="Arial" panose="020B0604020202020204" pitchFamily="34" charset="0"/>
              </a:rPr>
              <a:t>Druid/Celtic New Year</a:t>
            </a:r>
            <a:endParaRPr lang="en-GB" sz="2400" b="1" dirty="0">
              <a:latin typeface="Arial" panose="020B0604020202020204" pitchFamily="34" charset="0"/>
              <a:cs typeface="Arial" panose="020B0604020202020204" pitchFamily="34" charset="0"/>
            </a:endParaRPr>
          </a:p>
        </p:txBody>
      </p:sp>
      <p:sp>
        <p:nvSpPr>
          <p:cNvPr id="3" name="TextBox 2"/>
          <p:cNvSpPr txBox="1"/>
          <p:nvPr/>
        </p:nvSpPr>
        <p:spPr>
          <a:xfrm>
            <a:off x="1771650" y="1344385"/>
            <a:ext cx="8572500" cy="5386090"/>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To celebrate the New Year the Druids built huge </a:t>
            </a:r>
            <a:r>
              <a:rPr lang="en-GB" sz="2400" b="1" dirty="0" smtClean="0">
                <a:latin typeface="Arial" panose="020B0604020202020204" pitchFamily="34" charset="0"/>
                <a:cs typeface="Arial" panose="020B0604020202020204" pitchFamily="34" charset="0"/>
              </a:rPr>
              <a:t>bonfires.  This was called the Fire Festival.</a:t>
            </a:r>
          </a:p>
          <a:p>
            <a:endParaRPr lang="en-GB" sz="2400" b="1" dirty="0">
              <a:latin typeface="Arial" panose="020B0604020202020204" pitchFamily="34" charset="0"/>
              <a:cs typeface="Arial" panose="020B0604020202020204" pitchFamily="34" charset="0"/>
            </a:endParaRPr>
          </a:p>
          <a:p>
            <a:r>
              <a:rPr lang="en-GB" sz="2800" b="1" dirty="0" smtClean="0"/>
              <a:t>The </a:t>
            </a:r>
            <a:r>
              <a:rPr lang="en-GB" sz="2800" b="1" dirty="0"/>
              <a:t>Druids and the people believed that the plants and animals and the Heavens were Gods for </a:t>
            </a:r>
            <a:r>
              <a:rPr lang="en-GB" sz="2800" b="1" dirty="0" smtClean="0"/>
              <a:t>them</a:t>
            </a:r>
            <a:r>
              <a:rPr lang="en-GB" sz="2800" b="1" dirty="0" smtClean="0">
                <a:latin typeface="Arial" panose="020B0604020202020204" pitchFamily="34" charset="0"/>
                <a:cs typeface="Arial" panose="020B0604020202020204" pitchFamily="34" charset="0"/>
              </a:rPr>
              <a:t>.</a:t>
            </a:r>
          </a:p>
          <a:p>
            <a:endParaRPr lang="en-GB" sz="2400" b="1"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They wore animal costumes and told each other’s fortunes. </a:t>
            </a:r>
            <a:r>
              <a:rPr lang="en-GB" sz="2400" b="1" dirty="0" smtClean="0">
                <a:latin typeface="Arial" panose="020B0604020202020204" pitchFamily="34" charset="0"/>
                <a:cs typeface="Arial" panose="020B0604020202020204" pitchFamily="34" charset="0"/>
              </a:rPr>
              <a:t> </a:t>
            </a:r>
          </a:p>
          <a:p>
            <a:endParaRPr lang="en-GB" sz="2400" b="1" dirty="0">
              <a:latin typeface="Arial" panose="020B0604020202020204" pitchFamily="34" charset="0"/>
              <a:cs typeface="Arial" panose="020B0604020202020204" pitchFamily="34" charset="0"/>
            </a:endParaRPr>
          </a:p>
          <a:p>
            <a:r>
              <a:rPr lang="en-GB" sz="2400" b="1" dirty="0" smtClean="0">
                <a:latin typeface="Arial" panose="020B0604020202020204" pitchFamily="34" charset="0"/>
                <a:cs typeface="Arial" panose="020B0604020202020204" pitchFamily="34" charset="0"/>
              </a:rPr>
              <a:t>The fires were let go out and the Druids re-lit them.  Casting out the old (wood) and bringing in the new year.</a:t>
            </a:r>
          </a:p>
          <a:p>
            <a:endParaRPr lang="en-GB" sz="2400" b="1" dirty="0">
              <a:latin typeface="Arial" panose="020B0604020202020204" pitchFamily="34" charset="0"/>
              <a:cs typeface="Arial" panose="020B0604020202020204" pitchFamily="34" charset="0"/>
            </a:endParaRPr>
          </a:p>
          <a:p>
            <a:r>
              <a:rPr lang="en-GB" sz="2400" b="1" dirty="0" smtClean="0">
                <a:latin typeface="Arial" panose="020B0604020202020204" pitchFamily="34" charset="0"/>
                <a:cs typeface="Arial" panose="020B0604020202020204" pitchFamily="34" charset="0"/>
              </a:rPr>
              <a:t>Then they went home for the long dreaded winter.</a:t>
            </a:r>
            <a:endParaRPr lang="en-GB" sz="2400" b="1" dirty="0">
              <a:latin typeface="Arial" panose="020B0604020202020204" pitchFamily="34" charset="0"/>
              <a:cs typeface="Arial" panose="020B0604020202020204" pitchFamily="34" charset="0"/>
            </a:endParaRPr>
          </a:p>
          <a:p>
            <a:endParaRPr lang="en-GB" sz="2400" b="1" dirty="0">
              <a:latin typeface="Arial" panose="020B0604020202020204" pitchFamily="34" charset="0"/>
              <a:cs typeface="Arial" panose="020B0604020202020204" pitchFamily="34" charset="0"/>
            </a:endParaRPr>
          </a:p>
        </p:txBody>
      </p:sp>
      <p:pic>
        <p:nvPicPr>
          <p:cNvPr id="4" name="Picture 3" descr="Image result for clip art party around the bonfire">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48157" y="2910668"/>
            <a:ext cx="1820001" cy="1628675"/>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6656" y="5195625"/>
            <a:ext cx="1481501" cy="1481501"/>
          </a:xfrm>
          <a:prstGeom prst="rect">
            <a:avLst/>
          </a:prstGeom>
        </p:spPr>
      </p:pic>
    </p:spTree>
    <p:extLst>
      <p:ext uri="{BB962C8B-B14F-4D97-AF65-F5344CB8AC3E}">
        <p14:creationId xmlns:p14="http://schemas.microsoft.com/office/powerpoint/2010/main" val="314865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 calcmode="lin" valueType="num">
                                      <p:cBhvr additive="base">
                                        <p:cTn id="4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additive="base">
                                        <p:cTn id="50" dur="500" fill="hold"/>
                                        <p:tgtEl>
                                          <p:spTgt spid="5"/>
                                        </p:tgtEl>
                                        <p:attrNameLst>
                                          <p:attrName>ppt_x</p:attrName>
                                        </p:attrNameLst>
                                      </p:cBhvr>
                                      <p:tavLst>
                                        <p:tav tm="0">
                                          <p:val>
                                            <p:strVal val="#ppt_x"/>
                                          </p:val>
                                        </p:tav>
                                        <p:tav tm="100000">
                                          <p:val>
                                            <p:strVal val="#ppt_x"/>
                                          </p:val>
                                        </p:tav>
                                      </p:tavLst>
                                    </p:anim>
                                    <p:anim calcmode="lin" valueType="num">
                                      <p:cBhvr additive="base">
                                        <p:cTn id="5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4415" y="685799"/>
            <a:ext cx="3526971" cy="830997"/>
          </a:xfrm>
          <a:prstGeom prst="rect">
            <a:avLst/>
          </a:prstGeom>
          <a:noFill/>
        </p:spPr>
        <p:txBody>
          <a:bodyPr wrap="square" rtlCol="0">
            <a:spAutoFit/>
          </a:bodyPr>
          <a:lstStyle/>
          <a:p>
            <a:r>
              <a:rPr lang="en-GB" sz="2400" b="1" dirty="0" smtClean="0">
                <a:latin typeface="Arial" panose="020B0604020202020204" pitchFamily="34" charset="0"/>
                <a:cs typeface="Arial" panose="020B0604020202020204" pitchFamily="34" charset="0"/>
              </a:rPr>
              <a:t>Why did Druids do this?</a:t>
            </a:r>
            <a:endParaRPr lang="en-GB" sz="2400" b="1" dirty="0">
              <a:latin typeface="Arial" panose="020B0604020202020204" pitchFamily="34" charset="0"/>
              <a:cs typeface="Arial" panose="020B0604020202020204" pitchFamily="34" charset="0"/>
            </a:endParaRPr>
          </a:p>
        </p:txBody>
      </p:sp>
      <p:sp>
        <p:nvSpPr>
          <p:cNvPr id="3" name="TextBox 2"/>
          <p:cNvSpPr txBox="1"/>
          <p:nvPr/>
        </p:nvSpPr>
        <p:spPr>
          <a:xfrm>
            <a:off x="2024743" y="1475013"/>
            <a:ext cx="8572500" cy="6370975"/>
          </a:xfrm>
          <a:prstGeom prst="rect">
            <a:avLst/>
          </a:prstGeom>
          <a:noFill/>
        </p:spPr>
        <p:txBody>
          <a:bodyPr wrap="square" rtlCol="0">
            <a:spAutoFit/>
          </a:bodyPr>
          <a:lstStyle/>
          <a:p>
            <a:endParaRPr lang="en-GB" sz="2400" b="1" dirty="0" smtClean="0">
              <a:latin typeface="Arial" panose="020B0604020202020204" pitchFamily="34" charset="0"/>
              <a:cs typeface="Arial" panose="020B0604020202020204" pitchFamily="34" charset="0"/>
            </a:endParaRPr>
          </a:p>
          <a:p>
            <a:r>
              <a:rPr lang="en-GB" sz="2400" b="1" dirty="0" smtClean="0">
                <a:latin typeface="Arial" panose="020B0604020202020204" pitchFamily="34" charset="0"/>
                <a:cs typeface="Arial" panose="020B0604020202020204" pitchFamily="34" charset="0"/>
              </a:rPr>
              <a:t>It was a way of signalling the year had ended.</a:t>
            </a:r>
          </a:p>
          <a:p>
            <a:endParaRPr lang="en-GB" sz="2400" b="1" dirty="0">
              <a:latin typeface="Arial" panose="020B0604020202020204" pitchFamily="34" charset="0"/>
              <a:cs typeface="Arial" panose="020B0604020202020204" pitchFamily="34" charset="0"/>
            </a:endParaRPr>
          </a:p>
          <a:p>
            <a:r>
              <a:rPr lang="en-GB" sz="2400" b="1" dirty="0" smtClean="0">
                <a:latin typeface="Arial" panose="020B0604020202020204" pitchFamily="34" charset="0"/>
                <a:cs typeface="Arial" panose="020B0604020202020204" pitchFamily="34" charset="0"/>
              </a:rPr>
              <a:t>The winters were long and hard.  With little food and illnesses many people died over the winter.  They had to store food and bring in the animals.</a:t>
            </a:r>
          </a:p>
          <a:p>
            <a:endParaRPr lang="en-GB" sz="2400" b="1" dirty="0">
              <a:latin typeface="Arial" panose="020B0604020202020204" pitchFamily="34" charset="0"/>
              <a:cs typeface="Arial" panose="020B0604020202020204" pitchFamily="34" charset="0"/>
            </a:endParaRPr>
          </a:p>
          <a:p>
            <a:r>
              <a:rPr lang="en-GB" sz="2400" b="1" dirty="0" smtClean="0">
                <a:latin typeface="Arial" panose="020B0604020202020204" pitchFamily="34" charset="0"/>
                <a:cs typeface="Arial" panose="020B0604020202020204" pitchFamily="34" charset="0"/>
              </a:rPr>
              <a:t>They also believed that the souls of the dead would return to their homes and play games on the living!</a:t>
            </a:r>
          </a:p>
          <a:p>
            <a:endParaRPr lang="en-GB" sz="2400" b="1" dirty="0">
              <a:latin typeface="Arial" panose="020B0604020202020204" pitchFamily="34" charset="0"/>
              <a:cs typeface="Arial" panose="020B0604020202020204" pitchFamily="34" charset="0"/>
            </a:endParaRPr>
          </a:p>
          <a:p>
            <a:r>
              <a:rPr lang="en-GB" sz="2400" b="1" dirty="0" smtClean="0">
                <a:latin typeface="Arial" panose="020B0604020202020204" pitchFamily="34" charset="0"/>
                <a:cs typeface="Arial" panose="020B0604020202020204" pitchFamily="34" charset="0"/>
              </a:rPr>
              <a:t>This religious ceremony was called Samhain.</a:t>
            </a:r>
          </a:p>
          <a:p>
            <a:endParaRPr lang="en-GB" sz="2400" b="1" dirty="0">
              <a:latin typeface="Arial" panose="020B0604020202020204" pitchFamily="34" charset="0"/>
              <a:cs typeface="Arial" panose="020B0604020202020204" pitchFamily="34" charset="0"/>
            </a:endParaRPr>
          </a:p>
          <a:p>
            <a:endParaRPr lang="en-GB" sz="2400" b="1" dirty="0" smtClean="0">
              <a:latin typeface="Arial" panose="020B0604020202020204" pitchFamily="34" charset="0"/>
              <a:cs typeface="Arial" panose="020B0604020202020204" pitchFamily="34" charset="0"/>
            </a:endParaRPr>
          </a:p>
          <a:p>
            <a:endParaRPr lang="en-GB" sz="2400" b="1" dirty="0">
              <a:latin typeface="Arial" panose="020B0604020202020204" pitchFamily="34" charset="0"/>
              <a:cs typeface="Arial" panose="020B0604020202020204" pitchFamily="34" charset="0"/>
            </a:endParaRPr>
          </a:p>
          <a:p>
            <a:endParaRPr lang="en-GB" sz="2400" b="1" dirty="0">
              <a:latin typeface="Arial" panose="020B0604020202020204" pitchFamily="34" charset="0"/>
              <a:cs typeface="Arial" panose="020B0604020202020204" pitchFamily="34" charset="0"/>
            </a:endParaRPr>
          </a:p>
          <a:p>
            <a:endParaRPr lang="en-GB" sz="2400" b="1" dirty="0">
              <a:latin typeface="Arial" panose="020B0604020202020204" pitchFamily="34" charset="0"/>
              <a:cs typeface="Arial" panose="020B0604020202020204" pitchFamily="34" charset="0"/>
            </a:endParaRPr>
          </a:p>
          <a:p>
            <a:endParaRPr lang="en-GB" sz="24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7342" y="346982"/>
            <a:ext cx="3127829" cy="175940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4549" y="4816248"/>
            <a:ext cx="2480622" cy="1388609"/>
          </a:xfrm>
          <a:prstGeom prst="rect">
            <a:avLst/>
          </a:prstGeom>
        </p:spPr>
      </p:pic>
    </p:spTree>
    <p:extLst>
      <p:ext uri="{BB962C8B-B14F-4D97-AF65-F5344CB8AC3E}">
        <p14:creationId xmlns:p14="http://schemas.microsoft.com/office/powerpoint/2010/main" val="288522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4415" y="685799"/>
            <a:ext cx="3526971" cy="461665"/>
          </a:xfrm>
          <a:prstGeom prst="rect">
            <a:avLst/>
          </a:prstGeom>
          <a:noFill/>
        </p:spPr>
        <p:txBody>
          <a:bodyPr wrap="square" rtlCol="0">
            <a:spAutoFit/>
          </a:bodyPr>
          <a:lstStyle/>
          <a:p>
            <a:r>
              <a:rPr lang="en-GB" sz="2400" b="1" dirty="0" smtClean="0">
                <a:latin typeface="Arial" panose="020B0604020202020204" pitchFamily="34" charset="0"/>
                <a:cs typeface="Arial" panose="020B0604020202020204" pitchFamily="34" charset="0"/>
              </a:rPr>
              <a:t>Celtic New Year</a:t>
            </a:r>
            <a:endParaRPr lang="en-GB" sz="2400" b="1" dirty="0">
              <a:latin typeface="Arial" panose="020B0604020202020204" pitchFamily="34" charset="0"/>
              <a:cs typeface="Arial" panose="020B0604020202020204" pitchFamily="34" charset="0"/>
            </a:endParaRPr>
          </a:p>
        </p:txBody>
      </p:sp>
      <p:sp>
        <p:nvSpPr>
          <p:cNvPr id="3" name="TextBox 2"/>
          <p:cNvSpPr txBox="1"/>
          <p:nvPr/>
        </p:nvSpPr>
        <p:spPr>
          <a:xfrm>
            <a:off x="2024743" y="1475013"/>
            <a:ext cx="8572500" cy="4154984"/>
          </a:xfrm>
          <a:prstGeom prst="rect">
            <a:avLst/>
          </a:prstGeom>
          <a:noFill/>
        </p:spPr>
        <p:txBody>
          <a:bodyPr wrap="square" rtlCol="0">
            <a:spAutoFit/>
          </a:bodyPr>
          <a:lstStyle/>
          <a:p>
            <a:r>
              <a:rPr lang="en-GB" sz="2400" b="1" dirty="0" smtClean="0">
                <a:latin typeface="Arial" panose="020B0604020202020204" pitchFamily="34" charset="0"/>
                <a:cs typeface="Arial" panose="020B0604020202020204" pitchFamily="34" charset="0"/>
              </a:rPr>
              <a:t>It was called Samhain in Ireland.</a:t>
            </a:r>
          </a:p>
          <a:p>
            <a:endParaRPr lang="en-GB" sz="2400" b="1" dirty="0">
              <a:latin typeface="Arial" panose="020B0604020202020204" pitchFamily="34" charset="0"/>
              <a:cs typeface="Arial" panose="020B0604020202020204" pitchFamily="34" charset="0"/>
            </a:endParaRPr>
          </a:p>
          <a:p>
            <a:r>
              <a:rPr lang="en-GB" sz="2400" b="1" dirty="0" smtClean="0">
                <a:latin typeface="Arial" panose="020B0604020202020204" pitchFamily="34" charset="0"/>
                <a:cs typeface="Arial" panose="020B0604020202020204" pitchFamily="34" charset="0"/>
              </a:rPr>
              <a:t>It was called </a:t>
            </a:r>
            <a:r>
              <a:rPr lang="en-GB" sz="2400" b="1" dirty="0" err="1" smtClean="0">
                <a:latin typeface="Arial" panose="020B0604020202020204" pitchFamily="34" charset="0"/>
                <a:cs typeface="Arial" panose="020B0604020202020204" pitchFamily="34" charset="0"/>
              </a:rPr>
              <a:t>Samhuinn</a:t>
            </a:r>
            <a:r>
              <a:rPr lang="en-GB" sz="2400" b="1" dirty="0" smtClean="0">
                <a:latin typeface="Arial" panose="020B0604020202020204" pitchFamily="34" charset="0"/>
                <a:cs typeface="Arial" panose="020B0604020202020204" pitchFamily="34" charset="0"/>
              </a:rPr>
              <a:t> in Scotland.</a:t>
            </a:r>
          </a:p>
          <a:p>
            <a:endParaRPr lang="en-GB" sz="2400" b="1" dirty="0">
              <a:latin typeface="Arial" panose="020B0604020202020204" pitchFamily="34" charset="0"/>
              <a:cs typeface="Arial" panose="020B0604020202020204" pitchFamily="34" charset="0"/>
            </a:endParaRPr>
          </a:p>
          <a:p>
            <a:endParaRPr lang="en-GB" sz="2400" b="1" dirty="0">
              <a:latin typeface="Arial" panose="020B0604020202020204" pitchFamily="34" charset="0"/>
              <a:cs typeface="Arial" panose="020B0604020202020204" pitchFamily="34" charset="0"/>
            </a:endParaRPr>
          </a:p>
          <a:p>
            <a:r>
              <a:rPr lang="en-GB" sz="2400" b="1" dirty="0" smtClean="0">
                <a:latin typeface="Arial" panose="020B0604020202020204" pitchFamily="34" charset="0"/>
                <a:cs typeface="Arial" panose="020B0604020202020204" pitchFamily="34" charset="0"/>
              </a:rPr>
              <a:t>It was called </a:t>
            </a:r>
            <a:r>
              <a:rPr lang="en-GB" sz="2400" b="1" dirty="0" err="1" smtClean="0">
                <a:latin typeface="Arial" panose="020B0604020202020204" pitchFamily="34" charset="0"/>
                <a:cs typeface="Arial" panose="020B0604020202020204" pitchFamily="34" charset="0"/>
              </a:rPr>
              <a:t>Sauin</a:t>
            </a:r>
            <a:r>
              <a:rPr lang="en-GB" sz="2400" b="1" dirty="0" smtClean="0">
                <a:latin typeface="Arial" panose="020B0604020202020204" pitchFamily="34" charset="0"/>
                <a:cs typeface="Arial" panose="020B0604020202020204" pitchFamily="34" charset="0"/>
              </a:rPr>
              <a:t> in The Isle of Man (Manx).</a:t>
            </a:r>
          </a:p>
          <a:p>
            <a:endParaRPr lang="en-GB" sz="2400" b="1" dirty="0">
              <a:latin typeface="Arial" panose="020B0604020202020204" pitchFamily="34" charset="0"/>
              <a:cs typeface="Arial" panose="020B0604020202020204" pitchFamily="34" charset="0"/>
            </a:endParaRPr>
          </a:p>
          <a:p>
            <a:r>
              <a:rPr lang="en-GB" sz="2400" b="1" dirty="0" smtClean="0">
                <a:latin typeface="Arial" panose="020B0604020202020204" pitchFamily="34" charset="0"/>
                <a:cs typeface="Arial" panose="020B0604020202020204" pitchFamily="34" charset="0"/>
              </a:rPr>
              <a:t>It was called </a:t>
            </a:r>
            <a:r>
              <a:rPr lang="en-GB" sz="2400" b="1" dirty="0" err="1" smtClean="0">
                <a:latin typeface="Arial" panose="020B0604020202020204" pitchFamily="34" charset="0"/>
                <a:cs typeface="Arial" panose="020B0604020202020204" pitchFamily="34" charset="0"/>
              </a:rPr>
              <a:t>Calan</a:t>
            </a:r>
            <a:r>
              <a:rPr lang="en-GB" sz="2400" b="1" dirty="0" smtClean="0">
                <a:latin typeface="Arial" panose="020B0604020202020204" pitchFamily="34" charset="0"/>
                <a:cs typeface="Arial" panose="020B0604020202020204" pitchFamily="34" charset="0"/>
              </a:rPr>
              <a:t> </a:t>
            </a:r>
            <a:r>
              <a:rPr lang="en-GB" sz="2400" b="1" dirty="0" err="1" smtClean="0">
                <a:latin typeface="Arial" panose="020B0604020202020204" pitchFamily="34" charset="0"/>
                <a:cs typeface="Arial" panose="020B0604020202020204" pitchFamily="34" charset="0"/>
              </a:rPr>
              <a:t>Gaeaf</a:t>
            </a:r>
            <a:r>
              <a:rPr lang="en-GB" sz="2400" b="1" dirty="0" smtClean="0">
                <a:latin typeface="Arial" panose="020B0604020202020204" pitchFamily="34" charset="0"/>
                <a:cs typeface="Arial" panose="020B0604020202020204" pitchFamily="34" charset="0"/>
              </a:rPr>
              <a:t> in Wales.</a:t>
            </a:r>
          </a:p>
          <a:p>
            <a:endParaRPr lang="en-GB" sz="2400" b="1" dirty="0">
              <a:latin typeface="Arial" panose="020B0604020202020204" pitchFamily="34" charset="0"/>
              <a:cs typeface="Arial" panose="020B0604020202020204" pitchFamily="34" charset="0"/>
            </a:endParaRPr>
          </a:p>
          <a:p>
            <a:r>
              <a:rPr lang="en-GB" sz="2400" b="1" dirty="0" smtClean="0">
                <a:latin typeface="Arial" panose="020B0604020202020204" pitchFamily="34" charset="0"/>
                <a:cs typeface="Arial" panose="020B0604020202020204" pitchFamily="34" charset="0"/>
              </a:rPr>
              <a:t>It was called Kala </a:t>
            </a:r>
            <a:r>
              <a:rPr lang="en-GB" sz="2400" b="1" dirty="0" err="1" smtClean="0">
                <a:latin typeface="Arial" panose="020B0604020202020204" pitchFamily="34" charset="0"/>
                <a:cs typeface="Arial" panose="020B0604020202020204" pitchFamily="34" charset="0"/>
              </a:rPr>
              <a:t>Goanv</a:t>
            </a:r>
            <a:r>
              <a:rPr lang="en-GB" sz="2400" b="1" dirty="0" smtClean="0">
                <a:latin typeface="Arial" panose="020B0604020202020204" pitchFamily="34" charset="0"/>
                <a:cs typeface="Arial" panose="020B0604020202020204" pitchFamily="34" charset="0"/>
              </a:rPr>
              <a:t> in Brittany (France.)</a:t>
            </a:r>
            <a:endParaRPr lang="en-GB" sz="2400" b="1" dirty="0">
              <a:latin typeface="Arial" panose="020B0604020202020204" pitchFamily="34" charset="0"/>
              <a:cs typeface="Arial" panose="020B0604020202020204" pitchFamily="34" charset="0"/>
            </a:endParaRPr>
          </a:p>
          <a:p>
            <a:endParaRPr lang="en-GB" sz="24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1550" y="1523680"/>
            <a:ext cx="2781300" cy="2028825"/>
          </a:xfrm>
          <a:prstGeom prst="rect">
            <a:avLst/>
          </a:prstGeom>
        </p:spPr>
      </p:pic>
    </p:spTree>
    <p:extLst>
      <p:ext uri="{BB962C8B-B14F-4D97-AF65-F5344CB8AC3E}">
        <p14:creationId xmlns:p14="http://schemas.microsoft.com/office/powerpoint/2010/main" val="67005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 calcmode="lin" valueType="num">
                                      <p:cBhvr additive="base">
                                        <p:cTn id="3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 calcmode="lin" valueType="num">
                                      <p:cBhvr additive="base">
                                        <p:cTn id="4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4415" y="685799"/>
            <a:ext cx="3526971" cy="461665"/>
          </a:xfrm>
          <a:prstGeom prst="rect">
            <a:avLst/>
          </a:prstGeom>
          <a:noFill/>
        </p:spPr>
        <p:txBody>
          <a:bodyPr wrap="square" rtlCol="0">
            <a:spAutoFit/>
          </a:bodyPr>
          <a:lstStyle/>
          <a:p>
            <a:r>
              <a:rPr lang="en-GB" sz="2400" b="1" dirty="0" smtClean="0">
                <a:latin typeface="Arial" panose="020B0604020202020204" pitchFamily="34" charset="0"/>
                <a:cs typeface="Arial" panose="020B0604020202020204" pitchFamily="34" charset="0"/>
              </a:rPr>
              <a:t>Turnips</a:t>
            </a:r>
            <a:endParaRPr lang="en-GB" sz="2400" b="1" dirty="0">
              <a:latin typeface="Arial" panose="020B0604020202020204" pitchFamily="34" charset="0"/>
              <a:cs typeface="Arial" panose="020B0604020202020204" pitchFamily="34" charset="0"/>
            </a:endParaRPr>
          </a:p>
        </p:txBody>
      </p:sp>
      <p:sp>
        <p:nvSpPr>
          <p:cNvPr id="3" name="TextBox 2"/>
          <p:cNvSpPr txBox="1"/>
          <p:nvPr/>
        </p:nvSpPr>
        <p:spPr>
          <a:xfrm>
            <a:off x="2024743" y="1475013"/>
            <a:ext cx="5796643" cy="4524315"/>
          </a:xfrm>
          <a:prstGeom prst="rect">
            <a:avLst/>
          </a:prstGeom>
          <a:noFill/>
        </p:spPr>
        <p:txBody>
          <a:bodyPr wrap="square" rtlCol="0">
            <a:spAutoFit/>
          </a:bodyPr>
          <a:lstStyle/>
          <a:p>
            <a:r>
              <a:rPr lang="en-GB" sz="2400" b="1" dirty="0" smtClean="0">
                <a:latin typeface="Arial" panose="020B0604020202020204" pitchFamily="34" charset="0"/>
                <a:cs typeface="Arial" panose="020B0604020202020204" pitchFamily="34" charset="0"/>
              </a:rPr>
              <a:t>In Britain the festival of Fire continued after Christianity was introduced.</a:t>
            </a:r>
          </a:p>
          <a:p>
            <a:endParaRPr lang="en-GB" sz="2400" b="1" dirty="0">
              <a:latin typeface="Arial" panose="020B0604020202020204" pitchFamily="34" charset="0"/>
              <a:cs typeface="Arial" panose="020B0604020202020204" pitchFamily="34" charset="0"/>
            </a:endParaRPr>
          </a:p>
          <a:p>
            <a:r>
              <a:rPr lang="en-GB" sz="2400" b="1" dirty="0" smtClean="0">
                <a:latin typeface="Arial" panose="020B0604020202020204" pitchFamily="34" charset="0"/>
                <a:cs typeface="Arial" panose="020B0604020202020204" pitchFamily="34" charset="0"/>
              </a:rPr>
              <a:t>People still burnt all the old garden rubbish and Farmers their stalks and rotting food.</a:t>
            </a:r>
          </a:p>
          <a:p>
            <a:endParaRPr lang="en-GB" sz="2400" b="1" dirty="0">
              <a:latin typeface="Arial" panose="020B0604020202020204" pitchFamily="34" charset="0"/>
              <a:cs typeface="Arial" panose="020B0604020202020204" pitchFamily="34" charset="0"/>
            </a:endParaRPr>
          </a:p>
          <a:p>
            <a:r>
              <a:rPr lang="en-GB" sz="2400" b="1" dirty="0" smtClean="0">
                <a:latin typeface="Arial" panose="020B0604020202020204" pitchFamily="34" charset="0"/>
                <a:cs typeface="Arial" panose="020B0604020202020204" pitchFamily="34" charset="0"/>
              </a:rPr>
              <a:t>Those in towns or cities carved out a Turnip and put a candle in it to help celebrate Halloween.</a:t>
            </a:r>
          </a:p>
          <a:p>
            <a:endParaRPr lang="en-GB" sz="2400" b="1" dirty="0">
              <a:latin typeface="Arial" panose="020B0604020202020204" pitchFamily="34" charset="0"/>
              <a:cs typeface="Arial" panose="020B0604020202020204" pitchFamily="34" charset="0"/>
            </a:endParaRPr>
          </a:p>
          <a:p>
            <a:endParaRPr lang="en-GB" sz="24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2377" y="2033509"/>
            <a:ext cx="3841294" cy="3722491"/>
          </a:xfrm>
          <a:prstGeom prst="rect">
            <a:avLst/>
          </a:prstGeom>
        </p:spPr>
      </p:pic>
    </p:spTree>
    <p:extLst>
      <p:ext uri="{BB962C8B-B14F-4D97-AF65-F5344CB8AC3E}">
        <p14:creationId xmlns:p14="http://schemas.microsoft.com/office/powerpoint/2010/main" val="149068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67893" y="277585"/>
            <a:ext cx="3526971" cy="461665"/>
          </a:xfrm>
          <a:prstGeom prst="rect">
            <a:avLst/>
          </a:prstGeom>
          <a:noFill/>
        </p:spPr>
        <p:txBody>
          <a:bodyPr wrap="square" rtlCol="0">
            <a:spAutoFit/>
          </a:bodyPr>
          <a:lstStyle/>
          <a:p>
            <a:r>
              <a:rPr lang="en-GB" sz="2400" b="1" dirty="0" smtClean="0">
                <a:latin typeface="Arial" panose="020B0604020202020204" pitchFamily="34" charset="0"/>
                <a:cs typeface="Arial" panose="020B0604020202020204" pitchFamily="34" charset="0"/>
              </a:rPr>
              <a:t>Jack </a:t>
            </a:r>
            <a:r>
              <a:rPr lang="en-GB" sz="2400" b="1" dirty="0" err="1" smtClean="0">
                <a:latin typeface="Arial" panose="020B0604020202020204" pitchFamily="34" charset="0"/>
                <a:cs typeface="Arial" panose="020B0604020202020204" pitchFamily="34" charset="0"/>
              </a:rPr>
              <a:t>o’lanterns</a:t>
            </a:r>
            <a:endParaRPr lang="en-GB" sz="2400" b="1" dirty="0">
              <a:latin typeface="Arial" panose="020B0604020202020204" pitchFamily="34" charset="0"/>
              <a:cs typeface="Arial" panose="020B0604020202020204" pitchFamily="34" charset="0"/>
            </a:endParaRPr>
          </a:p>
        </p:txBody>
      </p:sp>
      <p:sp>
        <p:nvSpPr>
          <p:cNvPr id="3" name="TextBox 2"/>
          <p:cNvSpPr txBox="1"/>
          <p:nvPr/>
        </p:nvSpPr>
        <p:spPr>
          <a:xfrm>
            <a:off x="881743" y="856357"/>
            <a:ext cx="10499270" cy="5386090"/>
          </a:xfrm>
          <a:prstGeom prst="rect">
            <a:avLst/>
          </a:prstGeom>
          <a:noFill/>
        </p:spPr>
        <p:txBody>
          <a:bodyPr wrap="square" rtlCol="0">
            <a:spAutoFit/>
          </a:bodyPr>
          <a:lstStyle/>
          <a:p>
            <a:r>
              <a:rPr lang="en-GB" sz="2000" b="1" dirty="0" smtClean="0">
                <a:latin typeface="Arial" panose="020B0604020202020204" pitchFamily="34" charset="0"/>
                <a:cs typeface="Arial" panose="020B0604020202020204" pitchFamily="34" charset="0"/>
              </a:rPr>
              <a:t>In Ireland and Scotland turnips, potatoes or beetroots were carved.</a:t>
            </a:r>
          </a:p>
          <a:p>
            <a:endParaRPr lang="en-GB" sz="2000" b="1" dirty="0">
              <a:latin typeface="Arial" panose="020B0604020202020204" pitchFamily="34" charset="0"/>
              <a:cs typeface="Arial" panose="020B0604020202020204" pitchFamily="34" charset="0"/>
            </a:endParaRPr>
          </a:p>
          <a:p>
            <a:r>
              <a:rPr lang="en-GB" sz="2000" b="1" dirty="0" smtClean="0">
                <a:latin typeface="Arial" panose="020B0604020202020204" pitchFamily="34" charset="0"/>
                <a:cs typeface="Arial" panose="020B0604020202020204" pitchFamily="34" charset="0"/>
              </a:rPr>
              <a:t>Why?</a:t>
            </a:r>
          </a:p>
          <a:p>
            <a:endParaRPr lang="en-GB" sz="2000" b="1" dirty="0">
              <a:latin typeface="Arial" panose="020B0604020202020204" pitchFamily="34" charset="0"/>
              <a:cs typeface="Arial" panose="020B0604020202020204" pitchFamily="34" charset="0"/>
            </a:endParaRPr>
          </a:p>
          <a:p>
            <a:r>
              <a:rPr lang="en-GB" sz="2000" b="1" dirty="0" smtClean="0">
                <a:latin typeface="Arial" panose="020B0604020202020204" pitchFamily="34" charset="0"/>
                <a:cs typeface="Arial" panose="020B0604020202020204" pitchFamily="34" charset="0"/>
              </a:rPr>
              <a:t>Myth:-  </a:t>
            </a:r>
            <a:r>
              <a:rPr lang="en-GB" sz="2000" b="1" dirty="0">
                <a:latin typeface="Arial" panose="020B0604020202020204" pitchFamily="34" charset="0"/>
                <a:cs typeface="Arial" panose="020B0604020202020204" pitchFamily="34" charset="0"/>
              </a:rPr>
              <a:t>Stingy Jack—originated in Ireland</a:t>
            </a:r>
            <a:r>
              <a:rPr lang="en-GB" sz="2000" b="1" dirty="0" smtClean="0">
                <a:latin typeface="Arial" panose="020B0604020202020204" pitchFamily="34" charset="0"/>
                <a:cs typeface="Arial" panose="020B0604020202020204" pitchFamily="34" charset="0"/>
              </a:rPr>
              <a:t>, and the Irish brought this celebration to America.</a:t>
            </a:r>
          </a:p>
          <a:p>
            <a:endParaRPr lang="en-GB" sz="2000" b="1" dirty="0">
              <a:latin typeface="Arial" panose="020B0604020202020204" pitchFamily="34" charset="0"/>
              <a:cs typeface="Arial" panose="020B0604020202020204" pitchFamily="34" charset="0"/>
            </a:endParaRPr>
          </a:p>
          <a:p>
            <a:r>
              <a:rPr lang="en-GB" sz="2000" b="1" dirty="0" smtClean="0">
                <a:latin typeface="Arial" panose="020B0604020202020204" pitchFamily="34" charset="0"/>
                <a:cs typeface="Arial" panose="020B0604020202020204" pitchFamily="34" charset="0"/>
              </a:rPr>
              <a:t>Jack invited the devil for a drink, however he tricked the Devil into changing into a coin to buy the drink.  He trapped the devil by putting him with a cross.  He later let the Devil go on condition he did not harm him.</a:t>
            </a:r>
          </a:p>
          <a:p>
            <a:endParaRPr lang="en-GB" sz="2000" b="1" dirty="0">
              <a:latin typeface="Arial" panose="020B0604020202020204" pitchFamily="34" charset="0"/>
              <a:cs typeface="Arial" panose="020B0604020202020204" pitchFamily="34" charset="0"/>
            </a:endParaRPr>
          </a:p>
          <a:p>
            <a:r>
              <a:rPr lang="en-GB" sz="2000" b="1" dirty="0" smtClean="0">
                <a:latin typeface="Arial" panose="020B0604020202020204" pitchFamily="34" charset="0"/>
                <a:cs typeface="Arial" panose="020B0604020202020204" pitchFamily="34" charset="0"/>
              </a:rPr>
              <a:t>The next year he tricked the devil again and used God to trap him, again.  When Jack died God wouldn’t let him into Heaven and the Devil  wouldn’t let him into Hell. </a:t>
            </a:r>
          </a:p>
          <a:p>
            <a:endParaRPr lang="en-GB" sz="2000" b="1" dirty="0">
              <a:latin typeface="Arial" panose="020B0604020202020204" pitchFamily="34" charset="0"/>
              <a:cs typeface="Arial" panose="020B0604020202020204" pitchFamily="34" charset="0"/>
            </a:endParaRPr>
          </a:p>
          <a:p>
            <a:r>
              <a:rPr lang="en-GB" sz="2000" b="1" dirty="0" smtClean="0">
                <a:latin typeface="Arial" panose="020B0604020202020204" pitchFamily="34" charset="0"/>
                <a:cs typeface="Arial" panose="020B0604020202020204" pitchFamily="34" charset="0"/>
              </a:rPr>
              <a:t>Jack had to wander the earth.  He put a candle into a turnip and used this to light his way.</a:t>
            </a:r>
            <a:endParaRPr lang="en-GB" sz="2000" b="1" dirty="0">
              <a:latin typeface="Arial" panose="020B0604020202020204" pitchFamily="34" charset="0"/>
              <a:cs typeface="Arial" panose="020B0604020202020204" pitchFamily="34" charset="0"/>
            </a:endParaRPr>
          </a:p>
          <a:p>
            <a:endParaRPr lang="en-GB" sz="24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4534" y="5390503"/>
            <a:ext cx="1227366" cy="147523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7294" y="5549886"/>
            <a:ext cx="1912775" cy="100420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2847" y="5592497"/>
            <a:ext cx="1908110" cy="1299900"/>
          </a:xfrm>
          <a:prstGeom prst="rect">
            <a:avLst/>
          </a:prstGeom>
        </p:spPr>
      </p:pic>
    </p:spTree>
    <p:extLst>
      <p:ext uri="{BB962C8B-B14F-4D97-AF65-F5344CB8AC3E}">
        <p14:creationId xmlns:p14="http://schemas.microsoft.com/office/powerpoint/2010/main" val="349226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1000"/>
                                        <p:tgtEl>
                                          <p:spTgt spid="5"/>
                                        </p:tgtEl>
                                      </p:cBhvr>
                                    </p:animEffect>
                                    <p:anim calcmode="lin" valueType="num">
                                      <p:cBhvr>
                                        <p:cTn id="57" dur="1000" fill="hold"/>
                                        <p:tgtEl>
                                          <p:spTgt spid="5"/>
                                        </p:tgtEl>
                                        <p:attrNameLst>
                                          <p:attrName>ppt_x</p:attrName>
                                        </p:attrNameLst>
                                      </p:cBhvr>
                                      <p:tavLst>
                                        <p:tav tm="0">
                                          <p:val>
                                            <p:strVal val="#ppt_x"/>
                                          </p:val>
                                        </p:tav>
                                        <p:tav tm="100000">
                                          <p:val>
                                            <p:strVal val="#ppt_x"/>
                                          </p:val>
                                        </p:tav>
                                      </p:tavLst>
                                    </p:anim>
                                    <p:anim calcmode="lin" valueType="num">
                                      <p:cBhvr>
                                        <p:cTn id="5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1000"/>
                                        <p:tgtEl>
                                          <p:spTgt spid="6"/>
                                        </p:tgtEl>
                                      </p:cBhvr>
                                    </p:animEffect>
                                    <p:anim calcmode="lin" valueType="num">
                                      <p:cBhvr>
                                        <p:cTn id="64" dur="1000" fill="hold"/>
                                        <p:tgtEl>
                                          <p:spTgt spid="6"/>
                                        </p:tgtEl>
                                        <p:attrNameLst>
                                          <p:attrName>ppt_x</p:attrName>
                                        </p:attrNameLst>
                                      </p:cBhvr>
                                      <p:tavLst>
                                        <p:tav tm="0">
                                          <p:val>
                                            <p:strVal val="#ppt_x"/>
                                          </p:val>
                                        </p:tav>
                                        <p:tav tm="100000">
                                          <p:val>
                                            <p:strVal val="#ppt_x"/>
                                          </p:val>
                                        </p:tav>
                                      </p:tavLst>
                                    </p:anim>
                                    <p:anim calcmode="lin" valueType="num">
                                      <p:cBhvr>
                                        <p:cTn id="6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4415" y="685799"/>
            <a:ext cx="3526971" cy="461665"/>
          </a:xfrm>
          <a:prstGeom prst="rect">
            <a:avLst/>
          </a:prstGeom>
          <a:noFill/>
        </p:spPr>
        <p:txBody>
          <a:bodyPr wrap="square" rtlCol="0">
            <a:spAutoFit/>
          </a:bodyPr>
          <a:lstStyle/>
          <a:p>
            <a:r>
              <a:rPr lang="en-GB" sz="2400" b="1" dirty="0" smtClean="0">
                <a:latin typeface="Arial" panose="020B0604020202020204" pitchFamily="34" charset="0"/>
                <a:cs typeface="Arial" panose="020B0604020202020204" pitchFamily="34" charset="0"/>
              </a:rPr>
              <a:t>Christianity</a:t>
            </a:r>
            <a:endParaRPr lang="en-GB" sz="2400" b="1" dirty="0">
              <a:latin typeface="Arial" panose="020B0604020202020204" pitchFamily="34" charset="0"/>
              <a:cs typeface="Arial" panose="020B0604020202020204" pitchFamily="34" charset="0"/>
            </a:endParaRPr>
          </a:p>
        </p:txBody>
      </p:sp>
      <p:sp>
        <p:nvSpPr>
          <p:cNvPr id="3" name="TextBox 2"/>
          <p:cNvSpPr txBox="1"/>
          <p:nvPr/>
        </p:nvSpPr>
        <p:spPr>
          <a:xfrm>
            <a:off x="972229" y="1294422"/>
            <a:ext cx="6849157" cy="5632311"/>
          </a:xfrm>
          <a:prstGeom prst="rect">
            <a:avLst/>
          </a:prstGeom>
          <a:noFill/>
        </p:spPr>
        <p:txBody>
          <a:bodyPr wrap="square" rtlCol="0">
            <a:spAutoFit/>
          </a:bodyPr>
          <a:lstStyle/>
          <a:p>
            <a:r>
              <a:rPr lang="en-GB" sz="2400" b="1" dirty="0" smtClean="0">
                <a:latin typeface="Arial" panose="020B0604020202020204" pitchFamily="34" charset="0"/>
                <a:cs typeface="Arial" panose="020B0604020202020204" pitchFamily="34" charset="0"/>
              </a:rPr>
              <a:t>The Christian Church took over the festival for All Saints Day.</a:t>
            </a:r>
          </a:p>
          <a:p>
            <a:endParaRPr lang="en-GB" sz="2400" b="1" dirty="0">
              <a:latin typeface="Arial" panose="020B0604020202020204" pitchFamily="34" charset="0"/>
              <a:cs typeface="Arial" panose="020B0604020202020204" pitchFamily="34" charset="0"/>
            </a:endParaRPr>
          </a:p>
          <a:p>
            <a:r>
              <a:rPr lang="en-GB" sz="2400" b="1" dirty="0" smtClean="0">
                <a:latin typeface="Arial" panose="020B0604020202020204" pitchFamily="34" charset="0"/>
                <a:cs typeface="Arial" panose="020B0604020202020204" pitchFamily="34" charset="0"/>
              </a:rPr>
              <a:t>People would have went to church to celebrate the Christian saints.  31</a:t>
            </a:r>
            <a:r>
              <a:rPr lang="en-GB" sz="2400" b="1" baseline="30000" dirty="0" smtClean="0">
                <a:latin typeface="Arial" panose="020B0604020202020204" pitchFamily="34" charset="0"/>
                <a:cs typeface="Arial" panose="020B0604020202020204" pitchFamily="34" charset="0"/>
              </a:rPr>
              <a:t>st</a:t>
            </a:r>
            <a:r>
              <a:rPr lang="en-GB" sz="2400" b="1" dirty="0" smtClean="0">
                <a:latin typeface="Arial" panose="020B0604020202020204" pitchFamily="34" charset="0"/>
                <a:cs typeface="Arial" panose="020B0604020202020204" pitchFamily="34" charset="0"/>
              </a:rPr>
              <a:t> October was a Hallowed Evening ( </a:t>
            </a:r>
            <a:r>
              <a:rPr lang="en-GB" sz="2400" b="1" dirty="0" err="1" smtClean="0">
                <a:latin typeface="Arial" panose="020B0604020202020204" pitchFamily="34" charset="0"/>
                <a:cs typeface="Arial" panose="020B0604020202020204" pitchFamily="34" charset="0"/>
              </a:rPr>
              <a:t>Hallow’een</a:t>
            </a:r>
            <a:r>
              <a:rPr lang="en-GB" sz="2400" b="1" dirty="0" smtClean="0">
                <a:latin typeface="Arial" panose="020B0604020202020204" pitchFamily="34" charset="0"/>
                <a:cs typeface="Arial" panose="020B0604020202020204" pitchFamily="34" charset="0"/>
              </a:rPr>
              <a:t>).  But still had bonfires.</a:t>
            </a:r>
          </a:p>
          <a:p>
            <a:endParaRPr lang="en-GB" sz="2400" b="1" dirty="0">
              <a:latin typeface="Arial" panose="020B0604020202020204" pitchFamily="34" charset="0"/>
              <a:cs typeface="Arial" panose="020B0604020202020204" pitchFamily="34" charset="0"/>
            </a:endParaRPr>
          </a:p>
          <a:p>
            <a:r>
              <a:rPr lang="en-GB" sz="2400" b="1" dirty="0" smtClean="0">
                <a:latin typeface="Arial" panose="020B0604020202020204" pitchFamily="34" charset="0"/>
                <a:cs typeface="Arial" panose="020B0604020202020204" pitchFamily="34" charset="0"/>
              </a:rPr>
              <a:t>Today, we carve Pumpkins (they came from </a:t>
            </a:r>
            <a:r>
              <a:rPr lang="en-GB" sz="2400" b="1" dirty="0" err="1" smtClean="0">
                <a:latin typeface="Arial" panose="020B0604020202020204" pitchFamily="34" charset="0"/>
                <a:cs typeface="Arial" panose="020B0604020202020204" pitchFamily="34" charset="0"/>
              </a:rPr>
              <a:t>Amercia</a:t>
            </a:r>
            <a:r>
              <a:rPr lang="en-GB" sz="2400" b="1" dirty="0" smtClean="0">
                <a:latin typeface="Arial" panose="020B0604020202020204" pitchFamily="34" charset="0"/>
                <a:cs typeface="Arial" panose="020B0604020202020204" pitchFamily="34" charset="0"/>
              </a:rPr>
              <a:t> and they are easier to carve).</a:t>
            </a:r>
          </a:p>
          <a:p>
            <a:endParaRPr lang="en-GB" sz="2400" b="1" dirty="0">
              <a:latin typeface="Arial" panose="020B0604020202020204" pitchFamily="34" charset="0"/>
              <a:cs typeface="Arial" panose="020B0604020202020204" pitchFamily="34" charset="0"/>
            </a:endParaRPr>
          </a:p>
          <a:p>
            <a:r>
              <a:rPr lang="en-GB" sz="2400" b="1" dirty="0" smtClean="0">
                <a:latin typeface="Arial" panose="020B0604020202020204" pitchFamily="34" charset="0"/>
                <a:cs typeface="Arial" panose="020B0604020202020204" pitchFamily="34" charset="0"/>
              </a:rPr>
              <a:t>People dress up either as evil spirits or animals.  The old influence is still with us.</a:t>
            </a:r>
          </a:p>
          <a:p>
            <a:endParaRPr lang="en-GB" sz="2400" b="1" dirty="0">
              <a:latin typeface="Arial" panose="020B0604020202020204" pitchFamily="34" charset="0"/>
              <a:cs typeface="Arial" panose="020B0604020202020204" pitchFamily="34" charset="0"/>
            </a:endParaRPr>
          </a:p>
          <a:p>
            <a:endParaRPr lang="en-GB" sz="24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1386" y="526823"/>
            <a:ext cx="1924050" cy="1828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5417" y="2403728"/>
            <a:ext cx="1666875" cy="1666875"/>
          </a:xfrm>
          <a:prstGeom prst="rect">
            <a:avLst/>
          </a:prstGeom>
        </p:spPr>
      </p:pic>
      <p:sp>
        <p:nvSpPr>
          <p:cNvPr id="6" name="AutoShape 2" descr="Image result for clip art halloween custumes"/>
          <p:cNvSpPr>
            <a:spLocks noChangeAspect="1" noChangeArrowheads="1"/>
          </p:cNvSpPr>
          <p:nvPr/>
        </p:nvSpPr>
        <p:spPr bwMode="auto">
          <a:xfrm>
            <a:off x="63500" y="-960438"/>
            <a:ext cx="2257425" cy="2009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1150" y="4118708"/>
            <a:ext cx="2567704" cy="2741051"/>
          </a:xfrm>
          <a:prstGeom prst="rect">
            <a:avLst/>
          </a:prstGeom>
        </p:spPr>
      </p:pic>
    </p:spTree>
    <p:extLst>
      <p:ext uri="{BB962C8B-B14F-4D97-AF65-F5344CB8AC3E}">
        <p14:creationId xmlns:p14="http://schemas.microsoft.com/office/powerpoint/2010/main" val="391197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8129" y="538843"/>
            <a:ext cx="4996543" cy="677108"/>
          </a:xfrm>
          <a:prstGeom prst="rect">
            <a:avLst/>
          </a:prstGeom>
          <a:no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Pictures of us cutting a pumpkin </a:t>
            </a:r>
          </a:p>
          <a:p>
            <a:pPr algn="ctr"/>
            <a:r>
              <a:rPr lang="en-GB" dirty="0" smtClean="0"/>
              <a:t>(turnip and pumpkin class photo)</a:t>
            </a:r>
            <a:endParaRPr lang="en-GB" dirty="0"/>
          </a:p>
        </p:txBody>
      </p:sp>
      <p:pic>
        <p:nvPicPr>
          <p:cNvPr id="3" name="Picture 2" descr="C:\Users\akirk875.C2KEN\AppData\Local\Microsoft\Windows\Temporary Internet Files\Content.Word\IMG_053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97761" y="930003"/>
            <a:ext cx="3130550" cy="2348230"/>
          </a:xfrm>
          <a:prstGeom prst="rect">
            <a:avLst/>
          </a:prstGeom>
          <a:noFill/>
          <a:ln>
            <a:noFill/>
          </a:ln>
        </p:spPr>
      </p:pic>
      <p:pic>
        <p:nvPicPr>
          <p:cNvPr id="4" name="Picture 3" descr="C:\Users\akirk875.C2KEN\AppData\Local\Microsoft\Windows\Temporary Internet Files\Content.Word\IMG_057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8921" y="3913415"/>
            <a:ext cx="3251200" cy="2438400"/>
          </a:xfrm>
          <a:prstGeom prst="rect">
            <a:avLst/>
          </a:prstGeom>
          <a:noFill/>
          <a:ln>
            <a:noFill/>
          </a:ln>
        </p:spPr>
      </p:pic>
      <p:pic>
        <p:nvPicPr>
          <p:cNvPr id="5" name="Picture 4" descr="C:\Users\akirk875.C2KEN\AppData\Local\Microsoft\Windows\Temporary Internet Files\Content.Word\IMG_060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1657" y="1215951"/>
            <a:ext cx="3060700" cy="2295525"/>
          </a:xfrm>
          <a:prstGeom prst="rect">
            <a:avLst/>
          </a:prstGeom>
          <a:noFill/>
          <a:ln>
            <a:noFill/>
          </a:ln>
        </p:spPr>
      </p:pic>
      <p:pic>
        <p:nvPicPr>
          <p:cNvPr id="6" name="Picture 5" descr="C:\Users\akirk875.C2KEN\AppData\Local\Microsoft\Windows\Temporary Internet Files\Content.Word\IMG_0666.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4371" y="1893059"/>
            <a:ext cx="6221185" cy="4458756"/>
          </a:xfrm>
          <a:prstGeom prst="rect">
            <a:avLst/>
          </a:prstGeom>
          <a:noFill/>
          <a:ln>
            <a:noFill/>
          </a:ln>
        </p:spPr>
      </p:pic>
    </p:spTree>
    <p:extLst>
      <p:ext uri="{BB962C8B-B14F-4D97-AF65-F5344CB8AC3E}">
        <p14:creationId xmlns:p14="http://schemas.microsoft.com/office/powerpoint/2010/main" val="41728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552</Words>
  <Application>Microsoft Office PowerPoint</Application>
  <PresentationFormat>Widescreen</PresentationFormat>
  <Paragraphs>73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Halloween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C2k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Halloween</dc:title>
  <dc:creator>A Kirk</dc:creator>
  <cp:lastModifiedBy>A Kirk</cp:lastModifiedBy>
  <cp:revision>18</cp:revision>
  <dcterms:created xsi:type="dcterms:W3CDTF">2019-10-10T11:39:00Z</dcterms:created>
  <dcterms:modified xsi:type="dcterms:W3CDTF">2019-10-21T08:32:21Z</dcterms:modified>
</cp:coreProperties>
</file>